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60" r:id="rId3"/>
    <p:sldId id="257" r:id="rId4"/>
    <p:sldId id="263" r:id="rId5"/>
    <p:sldId id="269" r:id="rId6"/>
    <p:sldId id="271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3" autoAdjust="0"/>
    <p:restoredTop sz="94953" autoAdjust="0"/>
  </p:normalViewPr>
  <p:slideViewPr>
    <p:cSldViewPr snapToGrid="0">
      <p:cViewPr>
        <p:scale>
          <a:sx n="90" d="100"/>
          <a:sy n="90" d="100"/>
        </p:scale>
        <p:origin x="-66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8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5C397-85F8-4625-8D43-FF7189BF0146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5FCB7-EBBF-452A-BE6D-B54A632743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473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5FCB7-EBBF-452A-BE6D-B54A632743F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4261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338437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 </a:t>
            </a:r>
            <a:br>
              <a:rPr lang="ru-RU" sz="3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бизнес-плана. </a:t>
            </a:r>
            <a:br>
              <a:rPr lang="ru-RU" sz="3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Кадровая политика предприятия.</a:t>
            </a:r>
            <a:endParaRPr lang="ru-RU" sz="35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117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8144" y="382771"/>
            <a:ext cx="8229600" cy="92503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Что должен содержать раздел «Организационный план в бизнес плане»?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84190" y="6327643"/>
            <a:ext cx="859809" cy="365125"/>
          </a:xfrm>
        </p:spPr>
        <p:txBody>
          <a:bodyPr/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организационная структура в бизнес пла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8588" y="3306727"/>
            <a:ext cx="7477125" cy="28575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06056" y="1637415"/>
            <a:ext cx="81232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1. Организационная структура представляет собой иерархию сотрудников в организации. Она покажет, кто, и за что несет ответственность, кто выполняет задачи, кто контролирует выполнение, кто регулирует коммуникацию между сотрудниками и т. п.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64597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383" y="327546"/>
            <a:ext cx="8229600" cy="61875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/>
              <a:t>Что еще должен содержать раздел «Организационный план в бизнес плане»?</a:t>
            </a:r>
            <a:endParaRPr lang="ru-RU" sz="24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982174" y="6335888"/>
            <a:ext cx="1161826" cy="365125"/>
          </a:xfrm>
        </p:spPr>
        <p:txBody>
          <a:bodyPr/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4791" y="1181066"/>
            <a:ext cx="8123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План персонала </a:t>
            </a:r>
            <a:r>
              <a:rPr lang="ru-RU" b="1" dirty="0" smtClean="0"/>
              <a:t>является частью бизнес плана, который будет включать все позиции в компании.  Ниже представлена ​​таблица в качестве примера.</a:t>
            </a:r>
            <a:endParaRPr lang="ru-RU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74156" y="1844038"/>
          <a:ext cx="8165806" cy="2557840"/>
        </p:xfrm>
        <a:graphic>
          <a:graphicData uri="http://schemas.openxmlformats.org/drawingml/2006/table">
            <a:tbl>
              <a:tblPr/>
              <a:tblGrid>
                <a:gridCol w="1632848"/>
                <a:gridCol w="1632848"/>
                <a:gridCol w="1632848"/>
                <a:gridCol w="1633631"/>
                <a:gridCol w="1633631"/>
              </a:tblGrid>
              <a:tr h="432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Должность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Средний возраст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Функциональные обязанности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Заработная плата месяц, </a:t>
                      </a:r>
                      <a:r>
                        <a:rPr lang="ru-RU" sz="1300" b="1" dirty="0" err="1">
                          <a:latin typeface="Times New Roman"/>
                          <a:ea typeface="Times New Roman"/>
                        </a:rPr>
                        <a:t>тг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Фонд оплаты труда в год, </a:t>
                      </a:r>
                      <a:r>
                        <a:rPr lang="ru-RU" sz="1300" b="1" dirty="0" err="1">
                          <a:latin typeface="Times New Roman"/>
                          <a:ea typeface="Times New Roman"/>
                        </a:rPr>
                        <a:t>тг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Начальник цеха(1)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45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……………………..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90 000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1 080 000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Прораб(1)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42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……………………..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75 000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900 000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Технолог (1)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43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………………………….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80 000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960 000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Рабочие (9)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25-46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…………………….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55 000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5940000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Монтажник (2)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28; 51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…………………….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55 000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1320000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Водитель (1)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……………………..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50 000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600 000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</a:rPr>
                        <a:t>405 000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</a:rPr>
                        <a:t>10800000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50874" y="4667690"/>
            <a:ext cx="4827182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Таким образом, у вас появится  </a:t>
            </a:r>
            <a:r>
              <a:rPr lang="ru-RU" b="1" dirty="0" smtClean="0">
                <a:solidFill>
                  <a:srgbClr val="FF0000"/>
                </a:solidFill>
              </a:rPr>
              <a:t>полный обзор трудового потенциала  </a:t>
            </a:r>
            <a:r>
              <a:rPr lang="ru-RU" b="1" dirty="0" smtClean="0"/>
              <a:t>в разрезе профессий  с их характеристиками и </a:t>
            </a:r>
            <a:r>
              <a:rPr lang="ru-RU" b="1" dirty="0" smtClean="0">
                <a:solidFill>
                  <a:srgbClr val="FF0000"/>
                </a:solidFill>
              </a:rPr>
              <a:t>план расходов на персонал</a:t>
            </a:r>
            <a:r>
              <a:rPr lang="ru-RU" b="1" dirty="0" smtClean="0"/>
              <a:t>, который будет отражен далее, в финансовом разделе бизнес плана.</a:t>
            </a:r>
            <a:endParaRPr lang="ru-RU" b="1" dirty="0"/>
          </a:p>
        </p:txBody>
      </p:sp>
      <p:pic>
        <p:nvPicPr>
          <p:cNvPr id="15362" name="Picture 2" descr="http://bfmufa.ru/files/2014/09/personal_240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1460" y="4724399"/>
            <a:ext cx="3200400" cy="1931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311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57392" y="329609"/>
            <a:ext cx="8229600" cy="5954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/>
              <a:t>Что еще должен содержать раздел «Организационный план в бизнес плане»?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4338" name="Picture 2" descr="http://www.managerlines.ru/images/books/652/image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935" y="1132293"/>
            <a:ext cx="3795824" cy="3110098"/>
          </a:xfrm>
          <a:prstGeom prst="rect">
            <a:avLst/>
          </a:prstGeom>
          <a:noFill/>
        </p:spPr>
      </p:pic>
      <p:pic>
        <p:nvPicPr>
          <p:cNvPr id="14340" name="Picture 4" descr="http://900igr.net/datas/ekonomika/Kadrovaja-politika-organizatsii/0005-005-TSel-i-zadachi-kadrovoj-politi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2513" y="1127051"/>
            <a:ext cx="4540102" cy="5178056"/>
          </a:xfrm>
          <a:prstGeom prst="rect">
            <a:avLst/>
          </a:prstGeom>
          <a:noFill/>
        </p:spPr>
      </p:pic>
      <p:pic>
        <p:nvPicPr>
          <p:cNvPr id="14342" name="Picture 6" descr="http://cdn.fishki.net/upload/post/201502/01/1410690/bzp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115" y="4327451"/>
            <a:ext cx="3338625" cy="2083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7551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02575" y="540240"/>
          <a:ext cx="4156774" cy="5974080"/>
        </p:xfrm>
        <a:graphic>
          <a:graphicData uri="http://schemas.openxmlformats.org/drawingml/2006/table">
            <a:tbl>
              <a:tblPr/>
              <a:tblGrid>
                <a:gridCol w="1317881"/>
                <a:gridCol w="2838893"/>
              </a:tblGrid>
              <a:tr h="101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Администратор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отчетности руководству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Общение с клиентами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Прием звонков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Решение организационных вопросов салона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Работа с компьютером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Бухгалтер</a:t>
                      </a:r>
                      <a:endParaRPr lang="ru-RU" sz="13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Ведение бухгалтерского учета, документации салона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Начисление заработной платы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Ведение налогового и управленческого учета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Продавец-консультант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Оказание консультационной помощи покупателям относительно свойств, характеристик товаров, правил их использования, пред- и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постпродажного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обслуживания, ухода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Консультирование покупателей, помощь в выборе продукции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Маркировка товара, его прием и учет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Осуществление подготовки  товаров к продаже: распаковка, сборка, комплектование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Упаковка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товаров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8289"/>
            <a:ext cx="44231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Примеры обязанностей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персонала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12536" y="160892"/>
            <a:ext cx="3733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Условия труда работников салона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520995"/>
          <a:ext cx="4433777" cy="6025889"/>
        </p:xfrm>
        <a:graphic>
          <a:graphicData uri="http://schemas.openxmlformats.org/drawingml/2006/table">
            <a:tbl>
              <a:tblPr/>
              <a:tblGrid>
                <a:gridCol w="956930"/>
                <a:gridCol w="3476847"/>
              </a:tblGrid>
              <a:tr h="15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Условия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Пояснение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Освещение рабочего места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Комбинированное, максимально приближено к дневному свету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Общее освещение - линейные люминесцентные светильники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Зона примерки - галогенные лампы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Борьба с шумом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Пластиковые окна, имеющие функцию шумоизоляции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9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Воздушная среда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Сплит–система – настенный кондиционер, с техническими параметрами. Обогрев, охлаждение, ионизация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2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Эстетическое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оформление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Цветовая окраска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помещения оказывает благотворное воздействие на работающих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Помещение хорошо освещено солнцем,  преобладающими цветами окраски являются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холодные тона и нейтральные: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васильковый, лазурно- синий,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аметистовый.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Музыка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-средство повышения работоспособности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Озеленение помещения и его территории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 помещении: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фиалки,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спацифиллум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 бамбук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 территории: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фуксия,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гаультерия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Режим труда и отдыха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 часовой рабочий день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Обеденный перерыв с 13:00 до 14:00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Кратковременные перерывы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 перерыва по 5-10 минут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Комната отдыха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для сотрудников салона с необходимым оборудованием: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Бытовая техника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Мягкая офисная мебель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Мебель: стол, журнальный столик, шкаф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Ноутбук-выход в интернет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037" marR="2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80379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Методы стимулирования персонала </a:t>
            </a:r>
            <a:r>
              <a:rPr lang="ru-RU" sz="2800" b="1" i="1" smtClean="0">
                <a:solidFill>
                  <a:schemeClr val="bg1"/>
                </a:solidFill>
              </a:rPr>
              <a:t>(примеры)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91386" y="786809"/>
            <a:ext cx="4082901" cy="607119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</a:t>
            </a:r>
            <a:r>
              <a:rPr lang="ru-RU" sz="2700" b="1" dirty="0" smtClean="0">
                <a:solidFill>
                  <a:schemeClr val="tx1"/>
                </a:solidFill>
              </a:rPr>
              <a:t>Материальные методы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Заработная плата + надбавки за производительность выше нормы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Премиальные выплаты – ко дню рождения, в праздничные дни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Абонементы в </a:t>
            </a:r>
            <a:r>
              <a:rPr lang="ru-RU" dirty="0" err="1" smtClean="0">
                <a:solidFill>
                  <a:schemeClr val="tx1"/>
                </a:solidFill>
              </a:rPr>
              <a:t>фитнес-центры</a:t>
            </a:r>
            <a:r>
              <a:rPr lang="ru-RU" dirty="0" smtClean="0">
                <a:solidFill>
                  <a:schemeClr val="tx1"/>
                </a:solidFill>
              </a:rPr>
              <a:t>, боулинг клубы, иные места, которые любит посещать конкретный сотрудник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Организация медицинского обслуживания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Оплата туристических путевок работникам и членам их семей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Безвозмездная материальная помощь в случае свадьбы или рождения ребенка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Премии «за здоровый образ жизни»</a:t>
            </a: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ru-RU" dirty="0" smtClean="0">
                <a:solidFill>
                  <a:schemeClr val="tx1"/>
                </a:solidFill>
              </a:rPr>
              <a:t>      </a:t>
            </a:r>
            <a:r>
              <a:rPr lang="ru-RU" b="1" dirty="0" smtClean="0">
                <a:solidFill>
                  <a:srgbClr val="FF0000"/>
                </a:solidFill>
              </a:rPr>
              <a:t>НЕОБХОДИМО  РАССЧИТАТЬ И СВЕСТИ В РАЗДЕЛЕ ВСЕ ЗАТРАТЫ, СВЯЗАННЫЕ С ПРИМЕНЕНИЕМ СПОСОБОВ  МОТИВАЦИИ ПЕРСОНАЛА И ПОВЫШЕНИЕМ КВАЛИФИКАЦИИ КАДРОВ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   (далее отразить в фин.разделе)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189229" y="967350"/>
            <a:ext cx="4784650" cy="344728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Нематериальные методы:</a:t>
            </a:r>
            <a:endParaRPr lang="ru-RU" sz="1800" dirty="0" smtClean="0">
              <a:solidFill>
                <a:schemeClr val="tx1"/>
              </a:solidFill>
            </a:endParaRPr>
          </a:p>
          <a:p>
            <a:pPr lvl="0"/>
            <a:r>
              <a:rPr lang="ru-RU" sz="1800" b="1" dirty="0" smtClean="0">
                <a:solidFill>
                  <a:schemeClr val="tx1"/>
                </a:solidFill>
              </a:rPr>
              <a:t>Социально - психологические </a:t>
            </a:r>
            <a:endParaRPr lang="ru-RU" sz="1800" dirty="0" smtClean="0">
              <a:solidFill>
                <a:schemeClr val="tx1"/>
              </a:solidFill>
            </a:endParaRPr>
          </a:p>
          <a:p>
            <a:pPr lvl="0"/>
            <a:r>
              <a:rPr lang="ru-RU" sz="1400" dirty="0" smtClean="0">
                <a:solidFill>
                  <a:schemeClr val="tx1"/>
                </a:solidFill>
              </a:rPr>
              <a:t>Формирование чувства причастности сотрудников к общему делу. Каждый сотрудник должен ощущать себя важной и неотъемлемой частью компании, в связи с чем необходимо привлекать всех сотрудников к решению общих задач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</a:rPr>
              <a:t>Корпоративные праздники (день компании, совместное празднование Нового года, важные события в жизни компании). Подобные мероприятия заряжают всех сотрудников энергией, помогают преодолеть недопонимание между ними и забыть о проблемах.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Организация бесплатных обедов/ужинов</a:t>
            </a:r>
          </a:p>
          <a:p>
            <a:pPr lvl="0">
              <a:spcBef>
                <a:spcPts val="0"/>
              </a:spcBef>
              <a:buNone/>
            </a:pPr>
            <a:endParaRPr lang="ru-RU" sz="1400" b="1" dirty="0" smtClean="0"/>
          </a:p>
          <a:p>
            <a:pPr lvl="0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</a:rPr>
              <a:t>        </a:t>
            </a:r>
            <a:r>
              <a:rPr lang="ru-RU" sz="1800" b="1" dirty="0" smtClean="0">
                <a:solidFill>
                  <a:schemeClr val="tx1"/>
                </a:solidFill>
              </a:rPr>
              <a:t>Моральные</a:t>
            </a:r>
            <a:endParaRPr lang="ru-RU" sz="18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</a:rPr>
              <a:t> </a:t>
            </a:r>
            <a:endParaRPr lang="ru-RU" sz="14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Книга почета салона, в которой кратко описываются основные достижения сотрудников</a:t>
            </a:r>
          </a:p>
          <a:p>
            <a:pPr lvl="0"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Благодарственные письма родственникам сотрудников</a:t>
            </a:r>
          </a:p>
          <a:p>
            <a:pPr lvl="0"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Атмосфера взаимного уважения, доверия, терпимости к ошибкам и неудачам</a:t>
            </a:r>
          </a:p>
          <a:p>
            <a:pPr lvl="0"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Внимательное отношение со стороны руководства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1" y="476931"/>
            <a:ext cx="7574506" cy="61489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ФАКТОРЫ, ВЛИЯЮЩИЕ НА ОТБОР ПЕРСОНАЛА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2" descr="dv10220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250" y="1218739"/>
            <a:ext cx="2935640" cy="221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3"/>
          <p:cNvSpPr txBox="1">
            <a:spLocks/>
          </p:cNvSpPr>
          <p:nvPr/>
        </p:nvSpPr>
        <p:spPr>
          <a:xfrm>
            <a:off x="3817087" y="1307805"/>
            <a:ext cx="4663073" cy="22328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Специфика предприятия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Потребность в  конкретной профессии на рынке труда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Месторасположение предприятия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3015" y="3976576"/>
            <a:ext cx="7719236" cy="21236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В своем выступлении претендент должен: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охарактеризовать мотивы, побудившие его принять участие в конкурсе на данном предприятии;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продемонстрировать профессиональную компетентность;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рассказать о том, что нового и полезного он может принести фирме</a:t>
            </a:r>
          </a:p>
        </p:txBody>
      </p:sp>
    </p:spTree>
    <p:extLst>
      <p:ext uri="{BB962C8B-B14F-4D97-AF65-F5344CB8AC3E}">
        <p14:creationId xmlns="" xmlns:p14="http://schemas.microsoft.com/office/powerpoint/2010/main" val="40388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5439" y="379273"/>
            <a:ext cx="8229600" cy="49259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ОСНОВНЫЕ ВОПРОСЫ, ЗАДАВАЕМЫЕ ПРИ СОБЕСЕДОВАНИИ: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86889" y="6329102"/>
            <a:ext cx="542812" cy="365125"/>
          </a:xfrm>
        </p:spPr>
        <p:txBody>
          <a:bodyPr/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786478"/>
          </a:xfrm>
        </p:spPr>
        <p:txBody>
          <a:bodyPr/>
          <a:lstStyle/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1. Расскажите немного о себе.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2. Расскажите о своих должностных обязанностях на предыдущем рабочем месте.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3. Чем Вас заинтересовала работа именно в нашей компании?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4. Откуда узнали о данной вакансии?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5. Почему Вы ушли с предыдущего места работы?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6. Что Вам известно о нашей компании?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7. Как Вы представляете свой рабочий день на этом месте (краткая характеристика новых обязанностей)?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8. Кем Вы видите себя через 5 лет?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9. Приведите примеры успеха в Вашей профессиональной деятельности.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10. Назовите свои основные сильные/слабые стороны.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11. Чем Вы занимаетесь в свободное от работы время?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12. Вы готовы к ненормированному рабочему дню, командировкам?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13. Когда Вы можете приступить к работе?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14. Какие изменения Вы бы произвели на новой работе?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15. Что Вы можете рассказать о своих профессиональных связях, которые могли бы использовать на новой работе?</a:t>
            </a:r>
          </a:p>
          <a:p>
            <a:pPr>
              <a:buNone/>
            </a:pPr>
            <a:r>
              <a:rPr lang="ru-RU" sz="1700" i="1" dirty="0" smtClean="0">
                <a:solidFill>
                  <a:schemeClr val="tx1"/>
                </a:solidFill>
              </a:rPr>
              <a:t>16. Какие вопросы есть у Вас?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874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1588</TotalTime>
  <Words>595</Words>
  <Application>Microsoft Office PowerPoint</Application>
  <PresentationFormat>Экран (4:3)</PresentationFormat>
  <Paragraphs>145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  Организационный раздел  бизнес-плана.  Кадровая политика предприятия.</vt:lpstr>
      <vt:lpstr> Что должен содержать раздел «Организационный план в бизнес плане»? </vt:lpstr>
      <vt:lpstr>Что еще должен содержать раздел «Организационный план в бизнес плане»?</vt:lpstr>
      <vt:lpstr>Что еще должен содержать раздел «Организационный план в бизнес плане»?</vt:lpstr>
      <vt:lpstr>Слайд 5</vt:lpstr>
      <vt:lpstr>Методы стимулирования персонала (примеры)</vt:lpstr>
      <vt:lpstr>ФАКТОРЫ, ВЛИЯЮЩИЕ НА ОТБОР ПЕРСОНАЛА</vt:lpstr>
      <vt:lpstr>ОСНОВНЫЕ ВОПРОСЫ, ЗАДАВАЕМЫЕ ПРИ СОБЕСЕДОВАНИИ: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Жайнар</dc:creator>
  <cp:lastModifiedBy>Пользователь Windows</cp:lastModifiedBy>
  <cp:revision>118</cp:revision>
  <dcterms:created xsi:type="dcterms:W3CDTF">2015-05-23T17:07:29Z</dcterms:created>
  <dcterms:modified xsi:type="dcterms:W3CDTF">2020-10-16T18:36:21Z</dcterms:modified>
</cp:coreProperties>
</file>